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79" r:id="rId4"/>
    <p:sldId id="268" r:id="rId5"/>
    <p:sldId id="271" r:id="rId6"/>
    <p:sldId id="277" r:id="rId7"/>
    <p:sldId id="270" r:id="rId8"/>
    <p:sldId id="259" r:id="rId9"/>
    <p:sldId id="261" r:id="rId10"/>
    <p:sldId id="272" r:id="rId11"/>
    <p:sldId id="257" r:id="rId12"/>
    <p:sldId id="265" r:id="rId13"/>
    <p:sldId id="273" r:id="rId14"/>
    <p:sldId id="258" r:id="rId15"/>
    <p:sldId id="260" r:id="rId16"/>
    <p:sldId id="276" r:id="rId17"/>
    <p:sldId id="262" r:id="rId18"/>
    <p:sldId id="263" r:id="rId19"/>
    <p:sldId id="274" r:id="rId20"/>
    <p:sldId id="275" r:id="rId21"/>
    <p:sldId id="28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22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F48AD-5C21-45D8-AFA7-AF7F95C40FC7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77859-CFF3-41E1-9315-AE01AD80D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677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F48AD-5C21-45D8-AFA7-AF7F95C40FC7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77859-CFF3-41E1-9315-AE01AD80D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98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F48AD-5C21-45D8-AFA7-AF7F95C40FC7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77859-CFF3-41E1-9315-AE01AD80D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550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F48AD-5C21-45D8-AFA7-AF7F95C40FC7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77859-CFF3-41E1-9315-AE01AD80D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797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F48AD-5C21-45D8-AFA7-AF7F95C40FC7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77859-CFF3-41E1-9315-AE01AD80D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189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F48AD-5C21-45D8-AFA7-AF7F95C40FC7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77859-CFF3-41E1-9315-AE01AD80D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698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F48AD-5C21-45D8-AFA7-AF7F95C40FC7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77859-CFF3-41E1-9315-AE01AD80D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421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F48AD-5C21-45D8-AFA7-AF7F95C40FC7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77859-CFF3-41E1-9315-AE01AD80D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298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F48AD-5C21-45D8-AFA7-AF7F95C40FC7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77859-CFF3-41E1-9315-AE01AD80D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818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F48AD-5C21-45D8-AFA7-AF7F95C40FC7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77859-CFF3-41E1-9315-AE01AD80D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493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F48AD-5C21-45D8-AFA7-AF7F95C40FC7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77859-CFF3-41E1-9315-AE01AD80D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468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F48AD-5C21-45D8-AFA7-AF7F95C40FC7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77859-CFF3-41E1-9315-AE01AD80D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804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7" Type="http://schemas.openxmlformats.org/officeDocument/2006/relationships/image" Target="../media/image1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wmf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youtu.be/7pZ6Z9Wm1Ac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33400" y="685800"/>
            <a:ext cx="7772400" cy="1470025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Memorial Day and </a:t>
            </a:r>
            <a:r>
              <a:rPr lang="en-US" dirty="0">
                <a:latin typeface="Palatino Linotype" panose="02040502050505030304" pitchFamily="18" charset="0"/>
              </a:rPr>
              <a:t>I</a:t>
            </a:r>
            <a:r>
              <a:rPr lang="en-US" dirty="0"/>
              <a:t>ndependence Day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990600" y="2924995"/>
            <a:ext cx="6400800" cy="1752600"/>
          </a:xfrm>
        </p:spPr>
        <p:txBody>
          <a:bodyPr/>
          <a:lstStyle/>
          <a:p>
            <a:r>
              <a:rPr lang="he-I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יום הזיכרון ויום העצמאות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F8D3C4-4F04-46D6-8813-ACE4E630EA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10" y="6324600"/>
            <a:ext cx="1211580" cy="381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08A2A9-FFC4-4DAE-91FB-DE2BB55C3A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260302">
            <a:off x="2873131" y="3929362"/>
            <a:ext cx="1793844" cy="18403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5A9B1A-6BC4-46F6-9C80-939680432B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48579">
            <a:off x="4771526" y="4691063"/>
            <a:ext cx="1239033" cy="1438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76691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037CF-884E-4BA5-8317-5766593C3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1"/>
            <a:r>
              <a:rPr lang="en-US" sz="2800" dirty="0">
                <a:cs typeface="+mn-cs"/>
              </a:rPr>
              <a:t>Match the first letters of the words:</a:t>
            </a:r>
            <a:r>
              <a:rPr lang="he-IL" sz="2800" dirty="0">
                <a:cs typeface="+mn-cs"/>
              </a:rPr>
              <a:t> </a:t>
            </a:r>
            <a:br>
              <a:rPr lang="en-US" sz="2800" dirty="0">
                <a:cs typeface="+mn-cs"/>
              </a:rPr>
            </a:br>
            <a:r>
              <a:rPr lang="he-IL" sz="2800" dirty="0">
                <a:cs typeface="+mn-cs"/>
              </a:rPr>
              <a:t>התאימו</a:t>
            </a:r>
            <a:r>
              <a:rPr lang="en-US" sz="2800" dirty="0">
                <a:cs typeface="+mn-cs"/>
              </a:rPr>
              <a:t> </a:t>
            </a:r>
            <a:r>
              <a:rPr lang="he-IL" sz="2800" dirty="0">
                <a:cs typeface="+mn-cs"/>
              </a:rPr>
              <a:t> את האותיות</a:t>
            </a:r>
            <a:r>
              <a:rPr lang="en-US" sz="2800" dirty="0">
                <a:cs typeface="+mn-cs"/>
              </a:rPr>
              <a:t> </a:t>
            </a:r>
            <a:r>
              <a:rPr lang="he-IL" sz="2800" dirty="0">
                <a:cs typeface="+mn-cs"/>
              </a:rPr>
              <a:t>הראשונות של המילים:</a:t>
            </a:r>
            <a:br>
              <a:rPr lang="en-US" sz="2800" dirty="0">
                <a:cs typeface="+mn-cs"/>
              </a:rPr>
            </a:br>
            <a:r>
              <a:rPr lang="he-IL" sz="2800" dirty="0">
                <a:cs typeface="+mn-cs"/>
              </a:rPr>
              <a:t>(גררו ליד המילה, או רישמו בעצמיכם.ן)</a:t>
            </a:r>
            <a:endParaRPr lang="en-US" sz="2800" dirty="0"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9165CF-B26A-4ACF-B8B2-9C99A7994C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he-IL" dirty="0"/>
              <a:t>דוגמא:</a:t>
            </a:r>
            <a:r>
              <a:rPr lang="en-US" dirty="0"/>
              <a:t>		</a:t>
            </a:r>
            <a:r>
              <a:rPr lang="en-US" dirty="0">
                <a:latin typeface="Palatino Linotype" panose="02040502050505030304" pitchFamily="18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ndependence -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War </a:t>
            </a:r>
            <a:r>
              <a:rPr lang="he-IL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Soldier</a:t>
            </a:r>
            <a:r>
              <a:rPr lang="he-IL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Memorial</a:t>
            </a:r>
            <a:r>
              <a:rPr lang="he-IL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Hatikva</a:t>
            </a:r>
            <a:r>
              <a:rPr lang="he-IL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122E25-591C-477E-9AEF-09498BB1A4B5}"/>
              </a:ext>
            </a:extLst>
          </p:cNvPr>
          <p:cNvSpPr txBox="1"/>
          <p:nvPr/>
        </p:nvSpPr>
        <p:spPr>
          <a:xfrm>
            <a:off x="6172200" y="1752600"/>
            <a:ext cx="30480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i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8C3844-C5E9-4AB4-A33E-917873BC9622}"/>
              </a:ext>
            </a:extLst>
          </p:cNvPr>
          <p:cNvSpPr txBox="1"/>
          <p:nvPr/>
        </p:nvSpPr>
        <p:spPr>
          <a:xfrm>
            <a:off x="7772400" y="3962400"/>
            <a:ext cx="3810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DFDE45-796F-46F4-998D-5DFA1E343840}"/>
              </a:ext>
            </a:extLst>
          </p:cNvPr>
          <p:cNvSpPr txBox="1"/>
          <p:nvPr/>
        </p:nvSpPr>
        <p:spPr>
          <a:xfrm>
            <a:off x="6858000" y="3053471"/>
            <a:ext cx="30480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4CBBC2-9EBE-41D2-A6E3-FF8E65FF4E99}"/>
              </a:ext>
            </a:extLst>
          </p:cNvPr>
          <p:cNvSpPr txBox="1"/>
          <p:nvPr/>
        </p:nvSpPr>
        <p:spPr>
          <a:xfrm>
            <a:off x="6189406" y="4419600"/>
            <a:ext cx="30480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9E1FAB-3450-4DCB-9841-4921D8CC5809}"/>
              </a:ext>
            </a:extLst>
          </p:cNvPr>
          <p:cNvSpPr txBox="1"/>
          <p:nvPr/>
        </p:nvSpPr>
        <p:spPr>
          <a:xfrm>
            <a:off x="5181600" y="3494160"/>
            <a:ext cx="30480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h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C452476-09FF-4451-80E9-335ADD6F9C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10" y="6324600"/>
            <a:ext cx="1211580" cy="381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18E7E34-4230-4844-8FC5-6CA8CAEEF347}"/>
              </a:ext>
            </a:extLst>
          </p:cNvPr>
          <p:cNvSpPr txBox="1"/>
          <p:nvPr/>
        </p:nvSpPr>
        <p:spPr>
          <a:xfrm>
            <a:off x="1447800" y="525780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a b c d e f g h i g k l m n o p q r s t u v w x y z</a:t>
            </a:r>
          </a:p>
        </p:txBody>
      </p:sp>
    </p:spTree>
    <p:extLst>
      <p:ext uri="{BB962C8B-B14F-4D97-AF65-F5344CB8AC3E}">
        <p14:creationId xmlns:p14="http://schemas.microsoft.com/office/powerpoint/2010/main" val="690988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12289" y="356014"/>
            <a:ext cx="7239000" cy="1293679"/>
          </a:xfr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rtl="1"/>
            <a:r>
              <a:rPr lang="he-IL" sz="3200" dirty="0"/>
              <a:t>1.תרגמו את המילים ורשמו את התרגום לצידן</a:t>
            </a:r>
            <a:br>
              <a:rPr lang="he-IL" sz="3200" dirty="0"/>
            </a:br>
            <a:r>
              <a:rPr lang="he-IL" sz="3200" dirty="0"/>
              <a:t>2. התאימו בין הסמל/ ציור למילה.</a:t>
            </a:r>
            <a:endParaRPr lang="en-US" sz="320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2438400"/>
            <a:ext cx="4038600" cy="3687763"/>
          </a:xfrm>
        </p:spPr>
        <p:txBody>
          <a:bodyPr/>
          <a:lstStyle/>
          <a:p>
            <a:r>
              <a:rPr lang="en-US" dirty="0"/>
              <a:t>Flag</a:t>
            </a:r>
            <a:r>
              <a:rPr lang="he-IL" dirty="0"/>
              <a:t> - </a:t>
            </a:r>
            <a:endParaRPr lang="en-US" dirty="0"/>
          </a:p>
          <a:p>
            <a:r>
              <a:rPr lang="en-US" dirty="0"/>
              <a:t>Magen David</a:t>
            </a:r>
            <a:r>
              <a:rPr lang="he-IL" dirty="0"/>
              <a:t> - </a:t>
            </a:r>
            <a:endParaRPr lang="en-US" dirty="0"/>
          </a:p>
          <a:p>
            <a:r>
              <a:rPr lang="en-US" dirty="0"/>
              <a:t>Menora</a:t>
            </a:r>
            <a:r>
              <a:rPr lang="he-IL" dirty="0"/>
              <a:t> - </a:t>
            </a:r>
            <a:endParaRPr lang="en-US" dirty="0"/>
          </a:p>
          <a:p>
            <a:r>
              <a:rPr lang="en-US" dirty="0"/>
              <a:t>Olive Branch</a:t>
            </a:r>
            <a:r>
              <a:rPr lang="he-IL" dirty="0"/>
              <a:t> - </a:t>
            </a:r>
            <a:endParaRPr lang="en-US" dirty="0"/>
          </a:p>
          <a:p>
            <a:r>
              <a:rPr lang="en-US" dirty="0"/>
              <a:t>Hatikva</a:t>
            </a:r>
            <a:r>
              <a:rPr lang="he-IL" dirty="0"/>
              <a:t> - </a:t>
            </a:r>
            <a:endParaRPr lang="en-US" dirty="0"/>
          </a:p>
          <a:p>
            <a:endParaRPr lang="en-US" dirty="0"/>
          </a:p>
        </p:txBody>
      </p:sp>
      <p:pic>
        <p:nvPicPr>
          <p:cNvPr id="1026" name="Picture 2" descr="C:\Users\Nourit\AppData\Local\Microsoft\Windows\Temporary Internet Files\Content.IE5\WJ2EODO5\MP900400830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657600"/>
            <a:ext cx="693420" cy="55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Program Files\Microsoft Office\MEDIA\CAGCAT10\j0285926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51" y="4601369"/>
            <a:ext cx="913606" cy="913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Nourit\AppData\Local\Microsoft\Windows\Temporary Internet Files\Content.IE5\WJ2EODO5\MP900440324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438400"/>
            <a:ext cx="1143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Nourit\AppData\Local\Microsoft\Windows\Temporary Internet Files\Content.IE5\NPFT0VV0\MC900296318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438" y="2301828"/>
            <a:ext cx="624057" cy="53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Nourit\AppData\Local\Microsoft\Windows\Temporary Internet Files\Content.IE5\XOK7EG96\MC900441798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025" y="2719878"/>
            <a:ext cx="1122362" cy="112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C217AA2-235A-4B9F-884B-0D1EF75A75E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10" y="6324600"/>
            <a:ext cx="121158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895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53838-6CDB-45D4-8B22-6100FE5F440A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he-IL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+mn-ea"/>
                <a:cs typeface="+mn-cs"/>
              </a:rPr>
              <a:t>מה משותף לכל המילים בשקופית מספר </a:t>
            </a:r>
            <a:r>
              <a:rPr lang="he-IL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10?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FF4CC-3C1A-4F9C-AF92-8BFFA9D82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 algn="r" rtl="1">
              <a:buAutoNum type="arabicPeriod"/>
            </a:pPr>
            <a:r>
              <a:rPr lang="he-IL" dirty="0"/>
              <a:t>הן קשורות ליום העצמאות </a:t>
            </a:r>
          </a:p>
          <a:p>
            <a:pPr marL="514350" indent="-514350" algn="r" rtl="1">
              <a:buAutoNum type="arabicPeriod"/>
            </a:pPr>
            <a:r>
              <a:rPr lang="he-IL" dirty="0"/>
              <a:t>הן חשובות למדינת ישראל</a:t>
            </a:r>
          </a:p>
          <a:p>
            <a:pPr marL="514350" indent="-514350" algn="r" rtl="1">
              <a:buAutoNum type="arabicPeriod"/>
            </a:pPr>
            <a:r>
              <a:rPr lang="he-IL" dirty="0"/>
              <a:t>הן סמלים של מדינת ישראל</a:t>
            </a:r>
          </a:p>
          <a:p>
            <a:pPr marL="514350" indent="-514350" algn="r" rtl="1">
              <a:buAutoNum type="arabicPeriod"/>
            </a:pPr>
            <a:r>
              <a:rPr lang="he-IL" dirty="0"/>
              <a:t>כל התשובות נכונות</a:t>
            </a:r>
          </a:p>
          <a:p>
            <a:pPr marL="0" indent="0" algn="r" rtl="1">
              <a:buNone/>
            </a:pPr>
            <a:endParaRPr lang="he-IL" dirty="0"/>
          </a:p>
          <a:p>
            <a:pPr marL="0" indent="0" algn="r" rtl="1">
              <a:buNone/>
            </a:pPr>
            <a:r>
              <a:rPr lang="he-IL" dirty="0"/>
              <a:t>תרגמו את המילה: </a:t>
            </a:r>
            <a:r>
              <a:rPr lang="en-US" dirty="0"/>
              <a:t>Symbol ______________</a:t>
            </a:r>
          </a:p>
          <a:p>
            <a:pPr marL="0" indent="0" algn="r" rtl="1">
              <a:buNone/>
            </a:pPr>
            <a:r>
              <a:rPr lang="he-IL" dirty="0"/>
              <a:t>חפשו הסבר למילה הזו (בעברית) בגוגל ורישמו בשקופית הבאה:</a:t>
            </a:r>
            <a:endParaRPr lang="en-US" dirty="0"/>
          </a:p>
        </p:txBody>
      </p:sp>
      <p:sp>
        <p:nvSpPr>
          <p:cNvPr id="4" name="Arrow: Left 3">
            <a:extLst>
              <a:ext uri="{FF2B5EF4-FFF2-40B4-BE49-F238E27FC236}">
                <a16:creationId xmlns:a16="http://schemas.microsoft.com/office/drawing/2014/main" id="{9DCB7814-95E7-4D8B-AB10-2F44B22D1D35}"/>
              </a:ext>
            </a:extLst>
          </p:cNvPr>
          <p:cNvSpPr/>
          <p:nvPr/>
        </p:nvSpPr>
        <p:spPr>
          <a:xfrm rot="16200000">
            <a:off x="4000500" y="5973763"/>
            <a:ext cx="838200" cy="304800"/>
          </a:xfrm>
          <a:prstGeom prst="leftArrow">
            <a:avLst>
              <a:gd name="adj1" fmla="val 30645"/>
              <a:gd name="adj2" fmla="val 50000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F22FF3-7BEE-4DC4-A45B-EA05B2C67A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10" y="6324600"/>
            <a:ext cx="121158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874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97B397F-A7A5-444D-938A-0553A38B04BA}"/>
              </a:ext>
            </a:extLst>
          </p:cNvPr>
          <p:cNvSpPr txBox="1"/>
          <p:nvPr/>
        </p:nvSpPr>
        <p:spPr>
          <a:xfrm>
            <a:off x="1219200" y="2209800"/>
            <a:ext cx="7162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_________________________________________________________</a:t>
            </a:r>
          </a:p>
          <a:p>
            <a:r>
              <a:rPr lang="en-US" dirty="0"/>
              <a:t>_________________________________________________________</a:t>
            </a:r>
          </a:p>
          <a:p>
            <a:r>
              <a:rPr lang="en-US" dirty="0"/>
              <a:t>_________________________________________________________</a:t>
            </a:r>
          </a:p>
          <a:p>
            <a:r>
              <a:rPr lang="en-US" dirty="0"/>
              <a:t>_________________________________________________________</a:t>
            </a:r>
          </a:p>
          <a:p>
            <a:r>
              <a:rPr lang="en-US" dirty="0"/>
              <a:t>_________________________________________________________</a:t>
            </a:r>
          </a:p>
          <a:p>
            <a:r>
              <a:rPr lang="en-US" dirty="0"/>
              <a:t>_________________________________________________________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D2CD40-70DB-463E-A1C0-9FF5E39566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10" y="6324600"/>
            <a:ext cx="1211580" cy="381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FC5E3F4-ED46-4008-962E-CC08E6DDB4D6}"/>
              </a:ext>
            </a:extLst>
          </p:cNvPr>
          <p:cNvSpPr txBox="1"/>
          <p:nvPr/>
        </p:nvSpPr>
        <p:spPr>
          <a:xfrm>
            <a:off x="2514600" y="838200"/>
            <a:ext cx="3810000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e-IL" sz="2400" dirty="0"/>
              <a:t>ההסבר (לשאלה האחרונה מהדף הקודם):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77913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dirty="0"/>
              <a:t>Add Pictures</a:t>
            </a:r>
            <a:r>
              <a:rPr lang="he-IL" sz="2800" dirty="0"/>
              <a:t> </a:t>
            </a:r>
            <a:r>
              <a:rPr lang="en-US" sz="2800" dirty="0"/>
              <a:t> from Google images</a:t>
            </a:r>
            <a:br>
              <a:rPr lang="en-US" sz="2800" dirty="0"/>
            </a:br>
            <a:r>
              <a:rPr lang="he-IL" sz="2800" dirty="0"/>
              <a:t>הוסיפו תמונות שמייצגות בשבילכם.ן את יום הזכרון ויום העצמאות, מגוגל תמונות</a:t>
            </a:r>
            <a:endParaRPr lang="en-US" sz="2800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 for Independence Day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2</a:t>
            </a:r>
            <a:r>
              <a:rPr lang="en-US" dirty="0"/>
              <a:t> for Memorial Day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6B6D41-5041-4FBF-988E-AEB70913CD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10" y="6324600"/>
            <a:ext cx="121158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1986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800" dirty="0"/>
              <a:t>When was Israel Created?</a:t>
            </a:r>
            <a:br>
              <a:rPr lang="en-US" sz="2800" dirty="0"/>
            </a:br>
            <a:r>
              <a:rPr lang="he-IL" sz="2800" dirty="0"/>
              <a:t>מתי נוסדה ישראל?</a:t>
            </a:r>
            <a:br>
              <a:rPr lang="he-IL" sz="2800" dirty="0"/>
            </a:br>
            <a:r>
              <a:rPr lang="he-IL" sz="2800" dirty="0"/>
              <a:t>(לחצו על השנה הנכונה)</a:t>
            </a:r>
            <a:endParaRPr lang="en-US" sz="2800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dirty="0">
                <a:hlinkClick r:id="rId2" action="ppaction://hlinksldjump"/>
              </a:rPr>
              <a:t>1900</a:t>
            </a:r>
            <a:endParaRPr lang="he-IL" dirty="0"/>
          </a:p>
          <a:p>
            <a:r>
              <a:rPr lang="he-IL" dirty="0">
                <a:hlinkClick r:id="rId2" action="ppaction://hlinksldjump"/>
              </a:rPr>
              <a:t>1967</a:t>
            </a:r>
            <a:endParaRPr lang="he-IL" dirty="0"/>
          </a:p>
          <a:p>
            <a:r>
              <a:rPr lang="he-IL" dirty="0">
                <a:hlinkClick r:id="rId3" action="ppaction://hlinksldjump"/>
              </a:rPr>
              <a:t>1948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89AF16-CF78-4E93-AAD7-442AD81FF3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10" y="6324600"/>
            <a:ext cx="121158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3325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CD706-0007-4AC8-99E7-4D312D44464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533400"/>
            <a:ext cx="8229600" cy="1143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he-IL" sz="2800" dirty="0">
                <a:latin typeface="Arial" panose="020B0604020202020204" pitchFamily="34" charset="0"/>
                <a:cs typeface="Arial" panose="020B0604020202020204" pitchFamily="34" charset="0"/>
              </a:rPr>
              <a:t>תרגמו את המילים והשלימו את החסר</a:t>
            </a:r>
            <a:br>
              <a:rPr lang="he-IL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e-IL" sz="2800" dirty="0">
                <a:latin typeface="Arial" panose="020B0604020202020204" pitchFamily="34" charset="0"/>
                <a:cs typeface="Arial" panose="020B0604020202020204" pitchFamily="34" charset="0"/>
              </a:rPr>
              <a:t>(לפי הדוגמה, בשורה הראשונה) 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e-I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ADE07156-B1EE-40C1-B8A3-35BE3BAA84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1574479"/>
              </p:ext>
            </p:extLst>
          </p:nvPr>
        </p:nvGraphicFramePr>
        <p:xfrm>
          <a:off x="2362200" y="1981200"/>
          <a:ext cx="4572000" cy="3235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350955596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323844575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3352616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Word </a:t>
                      </a:r>
                      <a:r>
                        <a:rPr lang="he-IL" dirty="0"/>
                        <a:t>מילה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Translation </a:t>
                      </a:r>
                      <a:r>
                        <a:rPr lang="he-IL" dirty="0"/>
                        <a:t>תרגום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 Israel</a:t>
                      </a:r>
                    </a:p>
                    <a:p>
                      <a:r>
                        <a:rPr lang="he-IL" dirty="0"/>
                        <a:t>בישראל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2904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dirty="0"/>
                        <a:t>עיר גדולה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dirty="0"/>
                        <a:t>תל-אביב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6363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7344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Mountain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7225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Lake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312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29809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Symbol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02074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President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3591068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B2620D19-EEEB-41D6-9022-1C9C443D40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10" y="6324600"/>
            <a:ext cx="121158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338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he-IL" dirty="0"/>
              <a:t>מה הן המילים החדשות, שלמדתם.ן ?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9562C13-9366-4D0B-91BA-01DD6A2A39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392862"/>
            <a:ext cx="1211580" cy="381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D0156F-2F9B-4D48-82D7-1A6F50829B69}"/>
              </a:ext>
            </a:extLst>
          </p:cNvPr>
          <p:cNvSpPr txBox="1"/>
          <p:nvPr/>
        </p:nvSpPr>
        <p:spPr>
          <a:xfrm>
            <a:off x="990600" y="1905000"/>
            <a:ext cx="6934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</a:t>
            </a:r>
          </a:p>
          <a:p>
            <a:endParaRPr lang="en-US" dirty="0"/>
          </a:p>
          <a:p>
            <a:r>
              <a:rPr lang="en-US" dirty="0"/>
              <a:t>2.</a:t>
            </a:r>
          </a:p>
          <a:p>
            <a:endParaRPr lang="en-US" dirty="0"/>
          </a:p>
          <a:p>
            <a:r>
              <a:rPr lang="en-US" dirty="0"/>
              <a:t>3.</a:t>
            </a:r>
          </a:p>
          <a:p>
            <a:endParaRPr lang="en-US" dirty="0"/>
          </a:p>
          <a:p>
            <a:r>
              <a:rPr lang="en-US" dirty="0"/>
              <a:t>4.</a:t>
            </a:r>
          </a:p>
          <a:p>
            <a:endParaRPr lang="en-US" dirty="0"/>
          </a:p>
          <a:p>
            <a:r>
              <a:rPr lang="en-US" dirty="0"/>
              <a:t>5.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2739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 idx="4294967295"/>
          </p:nvPr>
        </p:nvSpPr>
        <p:spPr>
          <a:xfrm>
            <a:off x="2590800" y="152400"/>
            <a:ext cx="6553200" cy="8382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he-IL" dirty="0"/>
              <a:t>פתרו את הדף שלפניכם: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AB2410-EC86-4C7A-830D-BDC3E6C4D6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223423"/>
            <a:ext cx="4895850" cy="52863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0FB719-26C9-4AA3-BAA5-98BDF99601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2022964"/>
            <a:ext cx="1828800" cy="34348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07C724-0FF7-4BEC-B7B1-CC3F8835EC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6506497"/>
            <a:ext cx="121158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8958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8CA54D-9C0C-496A-B0CF-84213BE60D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2971800"/>
            <a:ext cx="4010025" cy="27813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C237E5E-123E-4A50-AB80-FD0C989E8F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232" y="849130"/>
            <a:ext cx="3682303" cy="49138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17CD66-8A64-47C1-AB8B-3B6ECBAFE0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6506497"/>
            <a:ext cx="121158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402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B06FDB-4A62-4884-B7AA-F770B12813D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04800" y="2514600"/>
            <a:ext cx="8229600" cy="4525963"/>
          </a:xfrm>
        </p:spPr>
        <p:txBody>
          <a:bodyPr/>
          <a:lstStyle/>
          <a:p>
            <a:pPr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</a:rPr>
              <a:t>במצגת הזו ישנן עבודות לכל התלמידים והתלמידות.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</a:rPr>
              <a:t>בסוף המצגת יש רשימה של שמות התלמידים ואיזה שקופיות הם.ן צריכים.ות לעשות.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</a:rPr>
              <a:t>בהצלחה והנאה!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r" rtl="1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FF5BDF-2C79-4605-8CA9-D0EAC8D164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14812">
            <a:off x="1257821" y="471145"/>
            <a:ext cx="3406214" cy="18653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78AADB-E682-46B2-9C99-ED6183BE66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10" y="6324600"/>
            <a:ext cx="121158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365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38D9008-6A09-437F-A299-FC6F05815B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975" y="914400"/>
            <a:ext cx="4210050" cy="52863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E4B3395-4C98-47C0-BE76-E0C9BCE8DB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6506497"/>
            <a:ext cx="121158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2419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714503-74B8-4F23-A7B2-A0FBBC94E3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93"/>
          <a:stretch/>
        </p:blipFill>
        <p:spPr>
          <a:xfrm>
            <a:off x="952500" y="857250"/>
            <a:ext cx="7239000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257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7FBC4-D867-4A47-811C-55A3ECADF6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4608769"/>
            <a:ext cx="7772400" cy="1470025"/>
          </a:xfrm>
        </p:spPr>
        <p:txBody>
          <a:bodyPr>
            <a:noAutofit/>
          </a:bodyPr>
          <a:lstStyle/>
          <a:p>
            <a:r>
              <a:rPr lang="he-IL" sz="3200" dirty="0">
                <a:cs typeface="+mn-cs"/>
              </a:rPr>
              <a:t>להתחלה ולשם אוירה קצת יותר חיובית – כנסו ללינק של השיר הזה</a:t>
            </a:r>
            <a:br>
              <a:rPr lang="he-IL" sz="3200" dirty="0">
                <a:cs typeface="+mn-cs"/>
              </a:rPr>
            </a:br>
            <a:r>
              <a:rPr lang="en-US" sz="3200" dirty="0">
                <a:cs typeface="+mn-cs"/>
              </a:rPr>
              <a:t>Light a Candle </a:t>
            </a:r>
            <a:r>
              <a:rPr lang="he-IL" sz="3200" dirty="0">
                <a:cs typeface="+mn-cs"/>
              </a:rPr>
              <a:t> של שרית חדד</a:t>
            </a:r>
            <a:endParaRPr lang="en-US" sz="3200" dirty="0"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E9C200-B67A-4CA1-8AE6-7957E88292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https://youtu.be/7pZ6Z9Wm1Ac</a:t>
            </a:r>
            <a:r>
              <a:rPr lang="he-IL" dirty="0"/>
              <a:t>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1A8B0D-EF01-4F3C-917E-8C295F000F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2102" y="304800"/>
            <a:ext cx="5539795" cy="34194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B2A7B8-0213-45A3-82CE-58179EDAD7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391" y="6344163"/>
            <a:ext cx="1213209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222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1C3215-E28A-4D0B-B44D-B82D946C9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-114677"/>
            <a:ext cx="7010400" cy="70873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D2B3EC-BDFD-4042-8C69-ADB5262BD0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10" y="6324600"/>
            <a:ext cx="121158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414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2E4C73-EFFE-46E0-8073-D34C60E20D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457200"/>
            <a:ext cx="5105400" cy="53741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2FF6CD5-A806-4386-87BF-6DA277C3ED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10" y="6324600"/>
            <a:ext cx="121158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836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05A4B-A050-4E42-B5C0-2BAA018BDF1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265112"/>
            <a:ext cx="8229600" cy="1143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he-IL" sz="2400" dirty="0">
                <a:solidFill>
                  <a:schemeClr val="tx1"/>
                </a:solidFill>
                <a:cs typeface="+mn-cs"/>
              </a:rPr>
              <a:t>ציור חופשי</a:t>
            </a:r>
            <a:br>
              <a:rPr lang="he-IL" sz="2400" dirty="0">
                <a:solidFill>
                  <a:schemeClr val="tx1"/>
                </a:solidFill>
                <a:cs typeface="+mn-cs"/>
              </a:rPr>
            </a:br>
            <a:r>
              <a:rPr lang="he-IL" sz="2400" dirty="0">
                <a:solidFill>
                  <a:schemeClr val="tx1"/>
                </a:solidFill>
                <a:cs typeface="+mn-cs"/>
              </a:rPr>
              <a:t>ציירו את יום הזכרון או את יום העצמאות, כפי שהוא נראה ומרגיש לכם.ן</a:t>
            </a:r>
            <a:endParaRPr lang="en-US" sz="2400" dirty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51E22F5-E82A-469F-9F0A-99AC1BBBC9D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1888"/>
            <a:ext cx="1211263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974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E4CF0E0-AB84-4B72-872B-21FCB48FA1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4533616"/>
              </p:ext>
            </p:extLst>
          </p:nvPr>
        </p:nvGraphicFramePr>
        <p:xfrm>
          <a:off x="152400" y="384999"/>
          <a:ext cx="8686800" cy="60880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86800">
                  <a:extLst>
                    <a:ext uri="{9D8B030D-6E8A-4147-A177-3AD203B41FA5}">
                      <a16:colId xmlns:a16="http://schemas.microsoft.com/office/drawing/2014/main" val="968355905"/>
                    </a:ext>
                  </a:extLst>
                </a:gridCol>
              </a:tblGrid>
              <a:tr h="2029334">
                <a:tc>
                  <a:txBody>
                    <a:bodyPr/>
                    <a:lstStyle/>
                    <a:p>
                      <a:r>
                        <a:rPr lang="en-US" sz="2800" dirty="0"/>
                        <a:t>1. Brown and yellow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5668435"/>
                  </a:ext>
                </a:extLst>
              </a:tr>
              <a:tr h="2029334">
                <a:tc>
                  <a:txBody>
                    <a:bodyPr/>
                    <a:lstStyle/>
                    <a:p>
                      <a:r>
                        <a:rPr lang="en-US" sz="2800" dirty="0"/>
                        <a:t>2. Red and green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8970508"/>
                  </a:ext>
                </a:extLst>
              </a:tr>
              <a:tr h="2029334">
                <a:tc>
                  <a:txBody>
                    <a:bodyPr/>
                    <a:lstStyle/>
                    <a:p>
                      <a:r>
                        <a:rPr lang="en-US" sz="2800" dirty="0"/>
                        <a:t>3.Orange and blue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8455853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B9754346-0FE1-4905-84AD-30F671F8A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7587" y="2447925"/>
            <a:ext cx="2028825" cy="19621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F5F09C5-01FA-4EF8-B939-E24C231966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399747"/>
            <a:ext cx="2028825" cy="19621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F968EC-5552-456D-A52A-E37FCCB9E3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2258" y="4471522"/>
            <a:ext cx="2028825" cy="19621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039DD5-8F4B-4EA3-89F5-AC065FEB77CA}"/>
              </a:ext>
            </a:extLst>
          </p:cNvPr>
          <p:cNvSpPr txBox="1"/>
          <p:nvPr/>
        </p:nvSpPr>
        <p:spPr>
          <a:xfrm>
            <a:off x="3200400" y="178056"/>
            <a:ext cx="3352800" cy="46166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he-IL" sz="2400" dirty="0"/>
              <a:t>צבעו לפי המילים באנגלית:</a:t>
            </a:r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3E4BF1-53F3-4531-8FAB-C59E248065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10" y="6324600"/>
            <a:ext cx="121158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426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dirty="0"/>
              <a:t>Translate the words:</a:t>
            </a:r>
            <a:br>
              <a:rPr lang="en-US" sz="3200" dirty="0"/>
            </a:br>
            <a:r>
              <a:rPr lang="he-IL" sz="3200" dirty="0"/>
              <a:t>תרגמו את המילים (דרך גוגל תרגום או מורפיקס):</a:t>
            </a:r>
            <a:endParaRPr lang="en-US" sz="320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Independence</a:t>
            </a:r>
            <a:r>
              <a:rPr lang="he-IL" dirty="0"/>
              <a:t> ___________</a:t>
            </a:r>
            <a:endParaRPr lang="en-US" dirty="0"/>
          </a:p>
          <a:p>
            <a:r>
              <a:rPr lang="en-US" dirty="0"/>
              <a:t>War</a:t>
            </a:r>
            <a:r>
              <a:rPr lang="he-IL" dirty="0"/>
              <a:t>___________</a:t>
            </a:r>
            <a:endParaRPr lang="en-US" dirty="0"/>
          </a:p>
          <a:p>
            <a:r>
              <a:rPr lang="en-US" dirty="0"/>
              <a:t>Memorial</a:t>
            </a:r>
            <a:r>
              <a:rPr lang="he-IL" dirty="0"/>
              <a:t>___________</a:t>
            </a:r>
            <a:endParaRPr lang="en-US" dirty="0"/>
          </a:p>
          <a:p>
            <a:r>
              <a:rPr lang="en-US" dirty="0"/>
              <a:t>State</a:t>
            </a:r>
            <a:r>
              <a:rPr lang="he-IL" dirty="0"/>
              <a:t>_________</a:t>
            </a:r>
            <a:endParaRPr lang="en-US" dirty="0"/>
          </a:p>
          <a:p>
            <a:r>
              <a:rPr lang="en-US" dirty="0"/>
              <a:t>Soldier</a:t>
            </a:r>
            <a:r>
              <a:rPr lang="he-IL" dirty="0"/>
              <a:t>_______</a:t>
            </a:r>
            <a:endParaRPr lang="en-US" dirty="0"/>
          </a:p>
          <a:p>
            <a:r>
              <a:rPr lang="en-US" dirty="0"/>
              <a:t>Army</a:t>
            </a:r>
            <a:r>
              <a:rPr lang="he-IL" dirty="0"/>
              <a:t>_________</a:t>
            </a:r>
          </a:p>
          <a:p>
            <a:r>
              <a:rPr lang="en-US" dirty="0"/>
              <a:t>Candle________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8F4952-DC66-4849-9D03-127A4A2694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10" y="6324600"/>
            <a:ext cx="1211580" cy="381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01968A-AC92-4A31-8514-783E23F9B9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526492">
            <a:off x="6341355" y="4658393"/>
            <a:ext cx="2368559" cy="118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86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6376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800" dirty="0"/>
              <a:t>I which of these wars, was Israel involved?</a:t>
            </a:r>
            <a:br>
              <a:rPr lang="en-US" sz="2800" dirty="0"/>
            </a:br>
            <a:r>
              <a:rPr lang="he-IL" sz="2800" dirty="0"/>
              <a:t>באילו מהמלחמות האלה היתה ישראל מעורבת?</a:t>
            </a:r>
            <a:br>
              <a:rPr lang="he-IL" sz="2800" dirty="0"/>
            </a:br>
            <a:r>
              <a:rPr lang="he-IL" sz="2800" dirty="0"/>
              <a:t>(תרגמו את המונחים מאנגלית ואז לחצו/הקליקו על כן או לא)</a:t>
            </a:r>
            <a:endParaRPr lang="en-US" sz="280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</p:spPr>
        <p:txBody>
          <a:bodyPr/>
          <a:lstStyle/>
          <a:p>
            <a:r>
              <a:rPr lang="en-US" dirty="0">
                <a:latin typeface="Palatino Linotype" panose="02040502050505030304" pitchFamily="18" charset="0"/>
              </a:rPr>
              <a:t>Independence war 	 </a:t>
            </a:r>
            <a:r>
              <a:rPr lang="en-US" dirty="0">
                <a:latin typeface="Palatino Linotype" panose="02040502050505030304" pitchFamily="18" charset="0"/>
                <a:hlinkClick r:id="rId2" action="ppaction://hlinksldjump"/>
              </a:rPr>
              <a:t>yes</a:t>
            </a:r>
            <a:r>
              <a:rPr lang="en-US" dirty="0">
                <a:latin typeface="Palatino Linotype" panose="02040502050505030304" pitchFamily="18" charset="0"/>
              </a:rPr>
              <a:t>/</a:t>
            </a:r>
            <a:r>
              <a:rPr lang="en-US" dirty="0">
                <a:latin typeface="Palatino Linotype" panose="02040502050505030304" pitchFamily="18" charset="0"/>
                <a:hlinkClick r:id="rId3" action="ppaction://hlinksldjump"/>
              </a:rPr>
              <a:t>no</a:t>
            </a:r>
            <a:endParaRPr lang="he-IL" dirty="0">
              <a:latin typeface="Palatino Linotype" panose="02040502050505030304" pitchFamily="18" charset="0"/>
            </a:endParaRPr>
          </a:p>
          <a:p>
            <a:r>
              <a:rPr lang="en-US" dirty="0">
                <a:latin typeface="Palatino Linotype" panose="02040502050505030304" pitchFamily="18" charset="0"/>
              </a:rPr>
              <a:t>World war			 </a:t>
            </a:r>
            <a:r>
              <a:rPr lang="en-US" dirty="0">
                <a:latin typeface="Palatino Linotype" panose="02040502050505030304" pitchFamily="18" charset="0"/>
                <a:hlinkClick r:id="rId3" action="ppaction://hlinksldjump"/>
              </a:rPr>
              <a:t>yes</a:t>
            </a:r>
            <a:r>
              <a:rPr lang="en-US" dirty="0">
                <a:latin typeface="Palatino Linotype" panose="02040502050505030304" pitchFamily="18" charset="0"/>
              </a:rPr>
              <a:t>/</a:t>
            </a:r>
            <a:r>
              <a:rPr lang="en-US" dirty="0">
                <a:latin typeface="Palatino Linotype" panose="02040502050505030304" pitchFamily="18" charset="0"/>
                <a:hlinkClick r:id="rId2" action="ppaction://hlinksldjump"/>
              </a:rPr>
              <a:t>no</a:t>
            </a:r>
            <a:r>
              <a:rPr lang="en-US" dirty="0">
                <a:latin typeface="Palatino Linotype" panose="02040502050505030304" pitchFamily="18" charset="0"/>
              </a:rPr>
              <a:t> 	</a:t>
            </a:r>
          </a:p>
          <a:p>
            <a:r>
              <a:rPr lang="en-US" dirty="0">
                <a:latin typeface="Palatino Linotype" panose="02040502050505030304" pitchFamily="18" charset="0"/>
              </a:rPr>
              <a:t>Six days war			 </a:t>
            </a:r>
            <a:r>
              <a:rPr lang="en-US" dirty="0">
                <a:latin typeface="Palatino Linotype" panose="02040502050505030304" pitchFamily="18" charset="0"/>
                <a:hlinkClick r:id="rId2" action="ppaction://hlinksldjump"/>
              </a:rPr>
              <a:t>yes</a:t>
            </a:r>
            <a:r>
              <a:rPr lang="en-US" dirty="0">
                <a:latin typeface="Palatino Linotype" panose="02040502050505030304" pitchFamily="18" charset="0"/>
              </a:rPr>
              <a:t>/</a:t>
            </a:r>
            <a:r>
              <a:rPr lang="en-US" dirty="0">
                <a:latin typeface="Palatino Linotype" panose="02040502050505030304" pitchFamily="18" charset="0"/>
                <a:hlinkClick r:id="rId3" action="ppaction://hlinksldjump"/>
              </a:rPr>
              <a:t>no</a:t>
            </a:r>
            <a:endParaRPr lang="en-US" dirty="0">
              <a:latin typeface="Palatino Linotype" panose="02040502050505030304" pitchFamily="18" charset="0"/>
            </a:endParaRPr>
          </a:p>
          <a:p>
            <a:r>
              <a:rPr lang="en-US" dirty="0">
                <a:latin typeface="Palatino Linotype" panose="02040502050505030304" pitchFamily="18" charset="0"/>
              </a:rPr>
              <a:t>Yom Kippur war		 </a:t>
            </a:r>
            <a:r>
              <a:rPr lang="en-US" dirty="0">
                <a:latin typeface="Palatino Linotype" panose="02040502050505030304" pitchFamily="18" charset="0"/>
                <a:hlinkClick r:id="rId2" action="ppaction://hlinksldjump"/>
              </a:rPr>
              <a:t>yes</a:t>
            </a:r>
            <a:r>
              <a:rPr lang="en-US" dirty="0">
                <a:latin typeface="Palatino Linotype" panose="02040502050505030304" pitchFamily="18" charset="0"/>
              </a:rPr>
              <a:t>/</a:t>
            </a:r>
            <a:r>
              <a:rPr lang="en-US" dirty="0">
                <a:latin typeface="Palatino Linotype" panose="02040502050505030304" pitchFamily="18" charset="0"/>
                <a:hlinkClick r:id="rId2" action="ppaction://hlinksldjump"/>
              </a:rPr>
              <a:t>no</a:t>
            </a:r>
            <a:endParaRPr lang="en-US" dirty="0">
              <a:latin typeface="Palatino Linotype" panose="02040502050505030304" pitchFamily="18" charset="0"/>
            </a:endParaRPr>
          </a:p>
          <a:p>
            <a:r>
              <a:rPr lang="en-US" dirty="0">
                <a:latin typeface="Palatino Linotype" panose="02040502050505030304" pitchFamily="18" charset="0"/>
              </a:rPr>
              <a:t>Korean war    		 </a:t>
            </a:r>
            <a:r>
              <a:rPr lang="en-US" dirty="0">
                <a:latin typeface="Palatino Linotype" panose="02040502050505030304" pitchFamily="18" charset="0"/>
                <a:hlinkClick r:id="rId3" action="ppaction://hlinksldjump"/>
              </a:rPr>
              <a:t>yes</a:t>
            </a:r>
            <a:r>
              <a:rPr lang="en-US" dirty="0">
                <a:latin typeface="Palatino Linotype" panose="02040502050505030304" pitchFamily="18" charset="0"/>
              </a:rPr>
              <a:t>/</a:t>
            </a:r>
            <a:r>
              <a:rPr lang="en-US" dirty="0">
                <a:latin typeface="Palatino Linotype" panose="02040502050505030304" pitchFamily="18" charset="0"/>
                <a:hlinkClick r:id="rId2" action="ppaction://hlinksldjump"/>
              </a:rPr>
              <a:t>no</a:t>
            </a:r>
            <a:endParaRPr lang="en-US" dirty="0">
              <a:latin typeface="Palatino Linotype" panose="0204050205050503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80EA7C-2905-4B0F-9A06-F29DFE0AA7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10" y="6324600"/>
            <a:ext cx="1211580" cy="381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E1C6BF7-2E75-4876-9F6A-45D2AA6451A7}"/>
              </a:ext>
            </a:extLst>
          </p:cNvPr>
          <p:cNvSpPr txBox="1"/>
          <p:nvPr/>
        </p:nvSpPr>
        <p:spPr>
          <a:xfrm>
            <a:off x="5943600" y="621403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dirty="0">
                <a:highlight>
                  <a:srgbClr val="FFFF00"/>
                </a:highlight>
              </a:rPr>
              <a:t>*רמז </a:t>
            </a:r>
            <a:r>
              <a:rPr lang="he-IL" dirty="0"/>
              <a:t>– אפשר לחפש בגוגל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676044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479</Words>
  <Application>Microsoft Office PowerPoint</Application>
  <PresentationFormat>On-screen Show (4:3)</PresentationFormat>
  <Paragraphs>93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Palatino Linotype</vt:lpstr>
      <vt:lpstr>Wingdings</vt:lpstr>
      <vt:lpstr>ערכת נושא Office</vt:lpstr>
      <vt:lpstr>Memorial Day and Independence Day</vt:lpstr>
      <vt:lpstr>PowerPoint Presentation</vt:lpstr>
      <vt:lpstr>להתחלה ולשם אוירה קצת יותר חיובית – כנסו ללינק של השיר הזה Light a Candle  של שרית חדד</vt:lpstr>
      <vt:lpstr>PowerPoint Presentation</vt:lpstr>
      <vt:lpstr>PowerPoint Presentation</vt:lpstr>
      <vt:lpstr>ציור חופשי ציירו את יום הזכרון או את יום העצמאות, כפי שהוא נראה ומרגיש לכם.ן</vt:lpstr>
      <vt:lpstr>PowerPoint Presentation</vt:lpstr>
      <vt:lpstr>Translate the words: תרגמו את המילים (דרך גוגל תרגום או מורפיקס):</vt:lpstr>
      <vt:lpstr>I which of these wars, was Israel involved? באילו מהמלחמות האלה היתה ישראל מעורבת? (תרגמו את המונחים מאנגלית ואז לחצו/הקליקו על כן או לא)</vt:lpstr>
      <vt:lpstr>Match the first letters of the words:  התאימו  את האותיות הראשונות של המילים: (גררו ליד המילה, או רישמו בעצמיכם.ן)</vt:lpstr>
      <vt:lpstr>1.תרגמו את המילים ורשמו את התרגום לצידן 2. התאימו בין הסמל/ ציור למילה.</vt:lpstr>
      <vt:lpstr>מה משותף לכל המילים בשקופית מספר 10?</vt:lpstr>
      <vt:lpstr>PowerPoint Presentation</vt:lpstr>
      <vt:lpstr>Add Pictures  from Google images הוסיפו תמונות שמייצגות בשבילכם.ן את יום הזכרון ויום העצמאות, מגוגל תמונות</vt:lpstr>
      <vt:lpstr>When was Israel Created? מתי נוסדה ישראל? (לחצו על השנה הנכונה)</vt:lpstr>
      <vt:lpstr>תרגמו את המילים והשלימו את החסר (לפי הדוגמה, בשורה הראשונה)   </vt:lpstr>
      <vt:lpstr>מה הן המילים החדשות, שלמדתם.ן ?</vt:lpstr>
      <vt:lpstr>פתרו את הדף שלפניכם: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Nourit</dc:creator>
  <cp:lastModifiedBy>nerez erez</cp:lastModifiedBy>
  <cp:revision>70</cp:revision>
  <dcterms:created xsi:type="dcterms:W3CDTF">2013-04-13T08:51:22Z</dcterms:created>
  <dcterms:modified xsi:type="dcterms:W3CDTF">2020-04-22T14:34:55Z</dcterms:modified>
</cp:coreProperties>
</file>