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9" r:id="rId1"/>
  </p:sldMasterIdLst>
  <p:sldIdLst>
    <p:sldId id="275" r:id="rId2"/>
    <p:sldId id="290" r:id="rId3"/>
    <p:sldId id="289" r:id="rId4"/>
    <p:sldId id="291" r:id="rId5"/>
    <p:sldId id="287" r:id="rId6"/>
    <p:sldId id="284" r:id="rId7"/>
    <p:sldId id="292" r:id="rId8"/>
    <p:sldId id="285" r:id="rId9"/>
    <p:sldId id="286" r:id="rId10"/>
    <p:sldId id="294" r:id="rId11"/>
    <p:sldId id="29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2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2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2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80" y="2239432"/>
            <a:ext cx="6254044" cy="1362075"/>
          </a:xfrm>
        </p:spPr>
        <p:txBody>
          <a:bodyPr anchor="b"/>
          <a:lstStyle>
            <a:lvl1pPr algn="ctr">
              <a:defRPr sz="3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3725336"/>
            <a:ext cx="6231467" cy="130951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D1E7107C-2A2C-40E5-9779-A46D7D1027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15335"/>
            <a:ext cx="1547813" cy="5202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99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452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2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91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37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6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3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000"/>
            <a:lum/>
          </a:blip>
          <a:srcRect/>
          <a:stretch>
            <a:fillRect l="-69000" r="-6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F9C30F-7916-4814-9191-F5311F6BAB77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943C069-B60F-435F-A1C2-8DA37F3C99C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434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711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jpeg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video" Target="https://www.youtube.com/embed/tyK1C5SOfzY" TargetMode="External"/><Relationship Id="rId7" Type="http://schemas.openxmlformats.org/officeDocument/2006/relationships/hyperlink" Target="https://youtu.be/tyK1C5SOfzY" TargetMode="Externa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7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hyperlink" Target="http://www.morfix.co.il/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5F6BA3-A7E1-482A-AAD0-43DE8B0EA784}"/>
              </a:ext>
            </a:extLst>
          </p:cNvPr>
          <p:cNvSpPr>
            <a:spLocks noGrp="1"/>
          </p:cNvSpPr>
          <p:nvPr>
            <p:ph type="title"/>
          </p:nvPr>
        </p:nvSpPr>
        <p:spPr>
          <a:blipFill dpi="0" rotWithShape="1">
            <a:blip r:embed="rId4">
              <a:alphaModFix amt="4000"/>
            </a:blip>
            <a:srcRect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4FCB80-1F53-462E-A8E7-2AFCA9780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594359"/>
            <a:ext cx="4869180" cy="5257800"/>
          </a:xfrm>
        </p:spPr>
        <p:txBody>
          <a:bodyPr/>
          <a:lstStyle/>
          <a:p>
            <a:pPr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r>
              <a:rPr lang="en-US" sz="3600" dirty="0"/>
              <a:t>Pronouns – </a:t>
            </a:r>
            <a:r>
              <a:rPr lang="he-IL" sz="3600" dirty="0"/>
              <a:t>כינויי גוף</a:t>
            </a:r>
            <a:endParaRPr lang="en-US" sz="36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8D01FA-848F-433F-A242-3B6020B9C74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r"/>
            <a:r>
              <a:rPr lang="he-IL" dirty="0"/>
              <a:t>תקציר:</a:t>
            </a:r>
          </a:p>
          <a:p>
            <a:pPr algn="r" rtl="1"/>
            <a:r>
              <a:rPr lang="he-IL" dirty="0"/>
              <a:t>כאן תוכלו לתרגל את המילים של כינויי הגוף ואת מקומם במשפט.</a:t>
            </a:r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5D4C798-2DE4-4A80-BBA0-FC66ED09D41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737359"/>
            <a:ext cx="2179589" cy="988724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9F595D-0D2A-4C61-8256-695346895A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7436" y="153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9AAD9-BA59-401A-AB81-D21D05E8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2800" dirty="0">
                <a:cs typeface="+mn-cs"/>
              </a:rPr>
              <a:t>תרגיל 3  (במסך מלא):</a:t>
            </a:r>
            <a:br>
              <a:rPr lang="he-IL" sz="2800" dirty="0">
                <a:cs typeface="+mn-cs"/>
              </a:rPr>
            </a:br>
            <a:r>
              <a:rPr lang="he-IL" sz="2800" dirty="0">
                <a:cs typeface="+mn-cs"/>
              </a:rPr>
              <a:t>הקליקו על התרגום הנכון למשפט (הקליקו על מספר 1 או על מספר 2)</a:t>
            </a:r>
            <a:endParaRPr lang="en-US" sz="2800" dirty="0">
              <a:cs typeface="+mn-cs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52B8494-DDBB-4D72-87D7-AC9CE7CF25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790092"/>
              </p:ext>
            </p:extLst>
          </p:nvPr>
        </p:nvGraphicFramePr>
        <p:xfrm>
          <a:off x="822960" y="2133600"/>
          <a:ext cx="7543800" cy="266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71900">
                  <a:extLst>
                    <a:ext uri="{9D8B030D-6E8A-4147-A177-3AD203B41FA5}">
                      <a16:colId xmlns:a16="http://schemas.microsoft.com/office/drawing/2014/main" val="241251205"/>
                    </a:ext>
                  </a:extLst>
                </a:gridCol>
                <a:gridCol w="3771900">
                  <a:extLst>
                    <a:ext uri="{9D8B030D-6E8A-4147-A177-3AD203B41FA5}">
                      <a16:colId xmlns:a16="http://schemas.microsoft.com/office/drawing/2014/main" val="7800522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 love mom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hlinkClick r:id="rId4" action="ppaction://hlinksldjump"/>
                        </a:rPr>
                        <a:t>1</a:t>
                      </a:r>
                      <a:r>
                        <a:rPr lang="he-IL" dirty="0"/>
                        <a:t>. אני אוהבת את אמא </a:t>
                      </a:r>
                      <a:r>
                        <a:rPr lang="he-IL" dirty="0">
                          <a:hlinkClick r:id="rId5" action="ppaction://hlinksldjump"/>
                        </a:rPr>
                        <a:t>2</a:t>
                      </a:r>
                      <a:r>
                        <a:rPr lang="he-IL" dirty="0"/>
                        <a:t>. את אוהבת את אמא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1861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 read a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hlinkClick r:id="rId4" action="ppaction://hlinksldjump"/>
                        </a:rPr>
                        <a:t>1</a:t>
                      </a:r>
                      <a:r>
                        <a:rPr lang="he-IL" dirty="0"/>
                        <a:t>. אתן קראתן ספר </a:t>
                      </a:r>
                      <a:r>
                        <a:rPr lang="he-IL" dirty="0">
                          <a:hlinkClick r:id="rId4" action="ppaction://hlinksldjump"/>
                        </a:rPr>
                        <a:t>2.</a:t>
                      </a:r>
                      <a:r>
                        <a:rPr lang="he-IL" dirty="0"/>
                        <a:t> הוא קרא ספר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121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 go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hlinkClick r:id="rId5" action="ppaction://hlinksldjump"/>
                        </a:rPr>
                        <a:t>1</a:t>
                      </a:r>
                      <a:r>
                        <a:rPr lang="he-IL" dirty="0"/>
                        <a:t>. הם הולכים לביה"ס </a:t>
                      </a:r>
                      <a:r>
                        <a:rPr lang="he-IL" dirty="0">
                          <a:hlinkClick r:id="rId4" action="ppaction://hlinksldjump"/>
                        </a:rPr>
                        <a:t>2</a:t>
                      </a:r>
                      <a:r>
                        <a:rPr lang="he-IL" dirty="0"/>
                        <a:t>. אנחנו הולכים לביה"ס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5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They jump high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hlinkClick r:id="rId4" action="ppaction://hlinksldjump"/>
                        </a:rPr>
                        <a:t>1</a:t>
                      </a:r>
                      <a:r>
                        <a:rPr lang="he-IL" dirty="0"/>
                        <a:t>. הם/ן קופצים/ות גבוה </a:t>
                      </a:r>
                      <a:r>
                        <a:rPr lang="he-IL" dirty="0">
                          <a:hlinkClick r:id="rId5" action="ppaction://hlinksldjump"/>
                        </a:rPr>
                        <a:t>2</a:t>
                      </a:r>
                      <a:r>
                        <a:rPr lang="he-IL" dirty="0"/>
                        <a:t>. אתם קופצים גבוה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866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 climbs  a tree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>
                          <a:hlinkClick r:id="rId5" action="ppaction://hlinksldjump"/>
                        </a:rPr>
                        <a:t>1</a:t>
                      </a:r>
                      <a:r>
                        <a:rPr lang="he-IL" dirty="0"/>
                        <a:t>. הוא מטפס על עץ </a:t>
                      </a:r>
                      <a:r>
                        <a:rPr lang="he-IL" dirty="0">
                          <a:hlinkClick r:id="rId4" action="ppaction://hlinksldjump"/>
                        </a:rPr>
                        <a:t>2</a:t>
                      </a:r>
                      <a:r>
                        <a:rPr lang="he-IL" dirty="0"/>
                        <a:t>. זה מטפס על עץ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9502907"/>
                  </a:ext>
                </a:extLst>
              </a:tr>
            </a:tbl>
          </a:graphicData>
        </a:graphic>
      </p:graphicFrame>
      <p:pic>
        <p:nvPicPr>
          <p:cNvPr id="5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FAC3DD8-C2E6-49FA-AF14-07576C73C2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FD1BB12-2067-4DEF-9481-ABD98B8151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820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148A0-6F28-4480-A38D-05FEE080E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cs typeface="+mn-cs"/>
              </a:rPr>
              <a:t>Glossary – </a:t>
            </a:r>
            <a:r>
              <a:rPr lang="he-IL" sz="3600" dirty="0">
                <a:cs typeface="+mn-cs"/>
              </a:rPr>
              <a:t>מחסן מילים</a:t>
            </a:r>
            <a:endParaRPr lang="en-US" sz="3600" dirty="0"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E0BDBF-B28C-4774-852F-4EE0F2E4B9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39034"/>
              </p:ext>
            </p:extLst>
          </p:nvPr>
        </p:nvGraphicFramePr>
        <p:xfrm>
          <a:off x="1546860" y="1828800"/>
          <a:ext cx="6096000" cy="445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70537333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4944364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English -</a:t>
                      </a:r>
                      <a:r>
                        <a:rPr lang="he-IL" sz="1200" b="1" dirty="0"/>
                        <a:t>  אנגלית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Hebrew  -</a:t>
                      </a:r>
                      <a:r>
                        <a:rPr lang="he-IL" sz="1200" b="1" dirty="0"/>
                        <a:t> עברית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0422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Go to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ללכת לבי"הס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84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ו (וו החיבור)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04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ה (הא הידיעה)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67614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baby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תינוק/ת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0914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Mom/mother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אמא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69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Dad/father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אבא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5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Ben, </a:t>
                      </a:r>
                      <a:r>
                        <a:rPr lang="en-US" sz="1200" b="1" dirty="0" err="1"/>
                        <a:t>Talya</a:t>
                      </a:r>
                      <a:r>
                        <a:rPr lang="en-US" sz="1200" b="1" dirty="0"/>
                        <a:t>,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שמות של אנשים.ילדים/ות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114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סימן של דבר שמופיע ביחיד (רק אחד)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89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love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אוהב/ת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90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Jump</a:t>
                      </a:r>
                      <a:r>
                        <a:rPr lang="he-IL" sz="1200" b="1" dirty="0"/>
                        <a:t> </a:t>
                      </a:r>
                      <a:r>
                        <a:rPr lang="en-US" sz="1200" b="1" dirty="0"/>
                        <a:t> high</a:t>
                      </a:r>
                      <a:r>
                        <a:rPr lang="he-IL" sz="1200" b="1" dirty="0"/>
                        <a:t>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לקפוץ גבוה</a:t>
                      </a:r>
                      <a:r>
                        <a:rPr lang="en-US" sz="12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9378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/>
                        <a:t>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200" b="1" dirty="0"/>
                        <a:t>חתול</a:t>
                      </a:r>
                      <a:endParaRPr lang="en-US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28778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693065EC-431E-4806-A434-7A561BA58ED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55835A-F636-4237-B9FD-F1E1C63CC0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9600" y="3332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2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D397E97-DFF4-4660-BFA1-421E5CF1556A}"/>
              </a:ext>
            </a:extLst>
          </p:cNvPr>
          <p:cNvSpPr txBox="1"/>
          <p:nvPr/>
        </p:nvSpPr>
        <p:spPr>
          <a:xfrm>
            <a:off x="762000" y="762000"/>
            <a:ext cx="7315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600" dirty="0">
                <a:latin typeface="Arial" panose="020B0604020202020204" pitchFamily="34" charset="0"/>
                <a:cs typeface="Arial" panose="020B0604020202020204" pitchFamily="34" charset="0"/>
              </a:rPr>
              <a:t>להזכירכם/ן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(לחצו על הכפתור כדי להתחיל את הוידיאו)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14B9FB0D-06DE-4F30-8B84-856AA7FFE9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6B9113-9DAA-4D12-9C9B-84FBEF7892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74637"/>
            <a:ext cx="487363" cy="487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1992034"/>
            <a:ext cx="350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youtu.be/tyK1C5SOfzY</a:t>
            </a:r>
            <a:endParaRPr lang="en-US" dirty="0"/>
          </a:p>
        </p:txBody>
      </p:sp>
      <p:pic>
        <p:nvPicPr>
          <p:cNvPr id="6" name="tyK1C5SOfzY"/>
          <p:cNvPicPr>
            <a:picLocks noRot="1" noChangeAspect="1"/>
          </p:cNvPicPr>
          <p:nvPr>
            <a:videoFile r:link="rId3"/>
          </p:nvPr>
        </p:nvPicPr>
        <p:blipFill>
          <a:blip r:embed="rId8"/>
          <a:stretch>
            <a:fillRect/>
          </a:stretch>
        </p:blipFill>
        <p:spPr>
          <a:xfrm>
            <a:off x="1371600" y="2361366"/>
            <a:ext cx="64008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1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056466-00FC-4ED6-8A66-3319848E7946}"/>
              </a:ext>
            </a:extLst>
          </p:cNvPr>
          <p:cNvSpPr txBox="1"/>
          <p:nvPr/>
        </p:nvSpPr>
        <p:spPr>
          <a:xfrm>
            <a:off x="2590800" y="1143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3200" dirty="0"/>
              <a:t>חשוב לזכור!</a:t>
            </a:r>
            <a:endParaRPr lang="en-US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1AFA2-A43B-48F6-B2E1-C7D405E487B4}"/>
              </a:ext>
            </a:extLst>
          </p:cNvPr>
          <p:cNvSpPr txBox="1"/>
          <p:nvPr/>
        </p:nvSpPr>
        <p:spPr>
          <a:xfrm>
            <a:off x="914400" y="19812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he-IL" dirty="0"/>
              <a:t>בכל עבודה/ מצגת/תרגיל ומבחן – תמיד יש לקרוא קודם כל את הכותרות ולעבור על כל הדפים/שיקופיות. </a:t>
            </a:r>
          </a:p>
          <a:p>
            <a:pPr algn="r" rtl="1"/>
            <a:r>
              <a:rPr lang="en-US" dirty="0"/>
              <a:t>     </a:t>
            </a:r>
            <a:r>
              <a:rPr lang="he-IL" dirty="0"/>
              <a:t>כך תדעו בדיוק מה צריך לעשות ומה יכול לעזור לכם ללמוד ולסיים</a:t>
            </a:r>
            <a:r>
              <a:rPr lang="en-US" dirty="0"/>
              <a:t>  </a:t>
            </a:r>
            <a:r>
              <a:rPr lang="he-IL" dirty="0"/>
              <a:t>את </a:t>
            </a:r>
            <a:r>
              <a:rPr lang="en-US" dirty="0"/>
              <a:t> </a:t>
            </a:r>
            <a:r>
              <a:rPr lang="he-IL" dirty="0"/>
              <a:t>המטלה.</a:t>
            </a:r>
          </a:p>
          <a:p>
            <a:pPr algn="r" rtl="1"/>
            <a:endParaRPr lang="he-IL" dirty="0"/>
          </a:p>
          <a:p>
            <a:pPr marL="285750" indent="-285750" algn="r" rtl="1">
              <a:buFont typeface="Courier New" panose="02070309020205020404" pitchFamily="49" charset="0"/>
              <a:buChar char="o"/>
            </a:pPr>
            <a:r>
              <a:rPr lang="he-IL" dirty="0"/>
              <a:t>בשיקופית הבאה תראו טבלה של מילים נוספות, שמופיעות בתרגילים. זה יוכל לעזור לכם/ן.</a:t>
            </a:r>
            <a:endParaRPr lang="en-US" dirty="0"/>
          </a:p>
        </p:txBody>
      </p:sp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F1DCE75-A411-47A2-B934-9BE9D26F83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F5BE96-FDCD-4259-8CDC-9AF6116509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288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4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BC1D5-688B-4AF9-8350-5C2BF93FC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rtl="1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תרגיל 1:</a:t>
            </a:r>
            <a:b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תרגמו את המילים ( במצגת, על דף, או בעל פה)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40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66A31DA-D01C-47D1-82A2-7C40EA1648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872241"/>
              </p:ext>
            </p:extLst>
          </p:nvPr>
        </p:nvGraphicFramePr>
        <p:xfrm>
          <a:off x="1524000" y="2438400"/>
          <a:ext cx="3618611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455586954"/>
                    </a:ext>
                  </a:extLst>
                </a:gridCol>
                <a:gridCol w="2628011">
                  <a:extLst>
                    <a:ext uri="{9D8B030D-6E8A-4147-A177-3AD203B41FA5}">
                      <a16:colId xmlns:a16="http://schemas.microsoft.com/office/drawing/2014/main" val="31314635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dirty="0"/>
                        <a:t>אנגלית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עברית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519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4365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922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9462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771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22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7617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365359"/>
                  </a:ext>
                </a:extLst>
              </a:tr>
            </a:tbl>
          </a:graphicData>
        </a:graphic>
      </p:graphicFrame>
      <p:pic>
        <p:nvPicPr>
          <p:cNvPr id="4" name="Picture 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45C9D3C4-3604-4D88-A22F-05DC0E7F65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C04A45-34A7-45F5-8C49-962537C12E13}"/>
              </a:ext>
            </a:extLst>
          </p:cNvPr>
          <p:cNvSpPr txBox="1"/>
          <p:nvPr/>
        </p:nvSpPr>
        <p:spPr>
          <a:xfrm>
            <a:off x="3962400" y="56388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*</a:t>
            </a:r>
            <a:r>
              <a:rPr lang="he-IL" b="1" dirty="0">
                <a:highlight>
                  <a:srgbClr val="FFFF00"/>
                </a:highlight>
              </a:rPr>
              <a:t>הנה לינק (קישור) למורפיקס, שם תוכלו לתרגם:</a:t>
            </a:r>
          </a:p>
          <a:p>
            <a:pPr algn="r" rtl="1"/>
            <a:r>
              <a:rPr lang="en-US" b="1" dirty="0">
                <a:hlinkClick r:id="rId5"/>
              </a:rPr>
              <a:t>http://www.morfix.co.il/</a:t>
            </a:r>
            <a:r>
              <a:rPr lang="he-IL" b="1" dirty="0"/>
              <a:t> </a:t>
            </a:r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255F381-9725-4022-95B9-3D4564D26E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3948" y="152400"/>
            <a:ext cx="487363" cy="4873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CE56F4-FDF3-4552-BD22-69A39DDECC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7485" y="4600788"/>
            <a:ext cx="2176463" cy="92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1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DACE5-912C-4D24-BBA6-C9FA09A9E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>
            <a:noAutofit/>
          </a:bodyPr>
          <a:lstStyle/>
          <a:p>
            <a:pPr algn="ctr" rtl="1"/>
            <a:r>
              <a:rPr lang="he-IL" sz="3200" dirty="0">
                <a:cs typeface="+mn-cs"/>
              </a:rPr>
              <a:t>הנה שתי דוגמאות, בהן המילים של כינויי הגוף מבטאות שילוב של כמה שמות ו/או כמה כינויים.</a:t>
            </a:r>
            <a:endParaRPr lang="en-US" sz="3200" dirty="0">
              <a:cs typeface="+mn-cs"/>
            </a:endParaRPr>
          </a:p>
        </p:txBody>
      </p:sp>
      <p:pic>
        <p:nvPicPr>
          <p:cNvPr id="13" name="Picture 1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4463AD6-9A4A-4C7E-A57F-D3EBC97F62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664A261-5363-44C8-849F-0C8CA00B9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17584"/>
              </p:ext>
            </p:extLst>
          </p:nvPr>
        </p:nvGraphicFramePr>
        <p:xfrm>
          <a:off x="1447800" y="2687320"/>
          <a:ext cx="6096000" cy="138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6774219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4351354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405170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English  </a:t>
                      </a:r>
                      <a:r>
                        <a:rPr lang="he-IL" dirty="0"/>
                        <a:t>אנגלית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Hebrew  </a:t>
                      </a:r>
                      <a:r>
                        <a:rPr lang="he-IL" dirty="0"/>
                        <a:t>עברית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הערות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11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You and I= We</a:t>
                      </a:r>
                      <a:r>
                        <a:rPr lang="he-IL" dirty="0"/>
                        <a:t> 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אתה </a:t>
                      </a:r>
                      <a:r>
                        <a:rPr lang="he-IL" sz="2000" b="1" dirty="0">
                          <a:solidFill>
                            <a:srgbClr val="FF0000"/>
                          </a:solidFill>
                        </a:rPr>
                        <a:t>ו</a:t>
                      </a:r>
                      <a:r>
                        <a:rPr lang="he-IL" dirty="0"/>
                        <a:t>אני=אנחנו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and = </a:t>
                      </a:r>
                      <a:r>
                        <a:rPr lang="he-IL" dirty="0">
                          <a:solidFill>
                            <a:srgbClr val="FF0000"/>
                          </a:solidFill>
                        </a:rPr>
                        <a:t>וו החיבור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5525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 and She= They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dirty="0"/>
                        <a:t>הוא והיא= הם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760988"/>
                  </a:ext>
                </a:extLst>
              </a:tr>
            </a:tbl>
          </a:graphicData>
        </a:graphic>
      </p:graphicFrame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B3C73-EC59-4477-A418-F4818354A9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66760" y="2866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2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DBF8029-766D-4706-ABA8-7FC8BCD2A0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B08940-F2DF-4083-83B1-DFD146030C2F}"/>
              </a:ext>
            </a:extLst>
          </p:cNvPr>
          <p:cNvSpPr txBox="1"/>
          <p:nvPr/>
        </p:nvSpPr>
        <p:spPr>
          <a:xfrm>
            <a:off x="1371600" y="2286000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800" dirty="0"/>
              <a:t>כדי לשחק יש להעביר את המצגת למצב של מסך מלא</a:t>
            </a:r>
            <a:r>
              <a:rPr lang="en-US" sz="28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B1824B-652E-4D7F-BA0A-39BF55C16E3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8182"/>
          <a:stretch/>
        </p:blipFill>
        <p:spPr>
          <a:xfrm>
            <a:off x="1518770" y="4114800"/>
            <a:ext cx="5801659" cy="685800"/>
          </a:xfrm>
          <a:prstGeom prst="rect">
            <a:avLst/>
          </a:prstGeom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964CBBBA-4708-4C47-AA3C-C1E626B524DB}"/>
              </a:ext>
            </a:extLst>
          </p:cNvPr>
          <p:cNvSpPr/>
          <p:nvPr/>
        </p:nvSpPr>
        <p:spPr>
          <a:xfrm>
            <a:off x="5105400" y="3276600"/>
            <a:ext cx="381000" cy="95410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9F7A0F-28AE-4D54-BC50-A1656CD609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2286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07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8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ED0A2-76FF-4285-9279-FDE4AE916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96081"/>
            <a:ext cx="7543800" cy="1450757"/>
          </a:xfrm>
        </p:spPr>
        <p:txBody>
          <a:bodyPr>
            <a:noAutofit/>
          </a:bodyPr>
          <a:lstStyle/>
          <a:p>
            <a:pPr algn="ctr"/>
            <a:r>
              <a:rPr lang="he-IL" sz="2800" dirty="0">
                <a:latin typeface="Arial" panose="020B0604020202020204" pitchFamily="34" charset="0"/>
                <a:cs typeface="Arial" panose="020B0604020202020204" pitchFamily="34" charset="0"/>
              </a:rPr>
              <a:t>תרגיל </a:t>
            </a: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2:</a:t>
            </a:r>
            <a:b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מה כינוי הגוף המתאים?</a:t>
            </a:r>
            <a:b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dirty="0">
                <a:latin typeface="Arial" panose="020B0604020202020204" pitchFamily="34" charset="0"/>
                <a:cs typeface="Arial" panose="020B0604020202020204" pitchFamily="34" charset="0"/>
              </a:rPr>
              <a:t>לחצו על כינוי הגוף, שנראה לכם/ן מתאים וראו אם עניתן/ם נכון.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</a:t>
            </a:r>
            <a:r>
              <a:rPr lang="he-IL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**זכרו להסתכל במחסן המילים שבשיקופית האחרונה ובכינויי הגוף בשיקופית מספר 4.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74A9C14-FB9F-46BF-AAE6-C0723D44A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26655"/>
              </p:ext>
            </p:extLst>
          </p:nvPr>
        </p:nvGraphicFramePr>
        <p:xfrm>
          <a:off x="1600200" y="2362200"/>
          <a:ext cx="6096000" cy="2961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52785064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569924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Talya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he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she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7847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 cat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you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she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it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13617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The baby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I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he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it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0277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Mom/mother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she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they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208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You and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we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they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3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you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he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8453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 and 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you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we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they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875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Dad/father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" action="ppaction://hlinkshowjump?jump=nextslide"/>
                        </a:rPr>
                        <a:t>he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we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hlinkClick r:id="rId4" action="ppaction://hlinksldjump"/>
                        </a:rPr>
                        <a:t>they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7763375"/>
                  </a:ext>
                </a:extLst>
              </a:tr>
            </a:tbl>
          </a:graphicData>
        </a:graphic>
      </p:graphicFrame>
      <p:pic>
        <p:nvPicPr>
          <p:cNvPr id="12" name="Picture 1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0B228B2-E1DE-4BFA-AEDA-F76EB89D7B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61DBA8A-5BD6-48B7-A57C-E86E16045E8B}"/>
              </a:ext>
            </a:extLst>
          </p:cNvPr>
          <p:cNvSpPr txBox="1"/>
          <p:nvPr/>
        </p:nvSpPr>
        <p:spPr>
          <a:xfrm>
            <a:off x="2590800" y="1852537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dirty="0"/>
              <a:t>הקליקו על כינוי הגוף המתאים בטור השני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0A60EE-BD89-4C04-A1DE-7BD07F3F21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6280" y="152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6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8331D47-DE7A-4F51-9D59-FD68F3BDD2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9DEDC60-6312-4214-B219-E46479D7E1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92A1B31-DB63-435D-93E6-9712CDFB20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EAA41881-C96D-4FE6-A858-86A92AFA8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14C784-EB51-4230-821C-6526D67E7794}"/>
              </a:ext>
            </a:extLst>
          </p:cNvPr>
          <p:cNvSpPr txBox="1"/>
          <p:nvPr/>
        </p:nvSpPr>
        <p:spPr>
          <a:xfrm>
            <a:off x="3967315" y="639097"/>
            <a:ext cx="4689988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YES</a:t>
            </a:r>
          </a:p>
        </p:txBody>
      </p:sp>
      <p:pic>
        <p:nvPicPr>
          <p:cNvPr id="3" name="Graphic 2" descr="Grinning Face with Solid Fill">
            <a:extLst>
              <a:ext uri="{FF2B5EF4-FFF2-40B4-BE49-F238E27FC236}">
                <a16:creationId xmlns:a16="http://schemas.microsoft.com/office/drawing/2014/main" id="{5E104638-A112-4B44-BEB6-C0E229529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2989" y="620720"/>
            <a:ext cx="2466005" cy="2466005"/>
          </a:xfrm>
          <a:prstGeom prst="rect">
            <a:avLst/>
          </a:prstGeom>
        </p:spPr>
      </p:pic>
      <p:pic>
        <p:nvPicPr>
          <p:cNvPr id="5" name="Graphic 4" descr="Flower">
            <a:extLst>
              <a:ext uri="{FF2B5EF4-FFF2-40B4-BE49-F238E27FC236}">
                <a16:creationId xmlns:a16="http://schemas.microsoft.com/office/drawing/2014/main" id="{5F4BA1F5-4DBE-487F-A836-57AA17912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21600000">
            <a:off x="747819" y="3247593"/>
            <a:ext cx="2446644" cy="2446644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C2DA94-AD94-4F7A-A685-AF900F3D7B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85303" y="4343400"/>
            <a:ext cx="422708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E11847C2-F7D7-4030-B73F-3448F05DD5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7D05C67-AEA8-44AF-9D3E-F91A6AC894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9A4482D-2AF0-4CB9-BFFC-64B2AB1566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19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F2A09C-F968-497E-9A2B-3A5A08A39025}"/>
              </a:ext>
            </a:extLst>
          </p:cNvPr>
          <p:cNvSpPr txBox="1"/>
          <p:nvPr/>
        </p:nvSpPr>
        <p:spPr>
          <a:xfrm>
            <a:off x="6105832" y="639097"/>
            <a:ext cx="2551471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700" spc="-5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</a:t>
            </a:r>
          </a:p>
        </p:txBody>
      </p:sp>
      <p:pic>
        <p:nvPicPr>
          <p:cNvPr id="4" name="Graphic 3" descr="Sad Face with Solid Fill">
            <a:extLst>
              <a:ext uri="{FF2B5EF4-FFF2-40B4-BE49-F238E27FC236}">
                <a16:creationId xmlns:a16="http://schemas.microsoft.com/office/drawing/2014/main" id="{A5389B17-C34F-4390-B8CD-316B1DBE3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0502" y="640081"/>
            <a:ext cx="5054156" cy="505415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56978" y="4343400"/>
            <a:ext cx="24003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BBBC4-97A3-47D2-BFFE-A68530CDB9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967BEA-EA6A-4FF1-94E2-B010B61A36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" name="Picture 1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77CA84D-5012-4C76-8208-99A92462EF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374069"/>
            <a:ext cx="1066800" cy="48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348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358</Words>
  <Application>Microsoft Office PowerPoint</Application>
  <PresentationFormat>On-screen Show (4:3)</PresentationFormat>
  <Paragraphs>90</Paragraphs>
  <Slides>11</Slides>
  <Notes>0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Retrospect</vt:lpstr>
      <vt:lpstr>PowerPoint Presentation</vt:lpstr>
      <vt:lpstr>PowerPoint Presentation</vt:lpstr>
      <vt:lpstr>PowerPoint Presentation</vt:lpstr>
      <vt:lpstr>   תרגיל 1: תרגמו את המילים ( במצגת, על דף, או בעל פה) *  </vt:lpstr>
      <vt:lpstr>הנה שתי דוגמאות, בהן המילים של כינויי הגוף מבטאות שילוב של כמה שמות ו/או כמה כינויים.</vt:lpstr>
      <vt:lpstr>PowerPoint Presentation</vt:lpstr>
      <vt:lpstr>תרגיל 2: מה כינוי הגוף המתאים? לחצו על כינוי הגוף, שנראה לכם/ן מתאים וראו אם עניתן/ם נכון. ** **זכרו להסתכל במחסן המילים שבשיקופית האחרונה ובכינויי הגוף בשיקופית מספר 4.</vt:lpstr>
      <vt:lpstr>PowerPoint Presentation</vt:lpstr>
      <vt:lpstr>PowerPoint Presentation</vt:lpstr>
      <vt:lpstr>תרגיל 3  (במסך מלא): הקליקו על התרגום הנכון למשפט (הקליקו על מספר 1 או על מספר 2)</vt:lpstr>
      <vt:lpstr>Glossary – מחסן מילים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nerez erez</dc:creator>
  <cp:lastModifiedBy>laptop</cp:lastModifiedBy>
  <cp:revision>64</cp:revision>
  <dcterms:created xsi:type="dcterms:W3CDTF">2018-12-05T11:38:17Z</dcterms:created>
  <dcterms:modified xsi:type="dcterms:W3CDTF">2020-07-26T07:12:49Z</dcterms:modified>
</cp:coreProperties>
</file>